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1" r:id="rId4"/>
    <p:sldId id="262" r:id="rId5"/>
    <p:sldId id="263" r:id="rId6"/>
    <p:sldId id="264" r:id="rId7"/>
    <p:sldId id="258" r:id="rId8"/>
    <p:sldId id="266" r:id="rId9"/>
    <p:sldId id="259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0956" autoAdjust="0"/>
    <p:restoredTop sz="95514" autoAdjust="0"/>
  </p:normalViewPr>
  <p:slideViewPr>
    <p:cSldViewPr>
      <p:cViewPr>
        <p:scale>
          <a:sx n="77" d="100"/>
          <a:sy n="77" d="100"/>
        </p:scale>
        <p:origin x="-942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7506"/>
    </p:cViewPr>
  </p:outlineViewPr>
  <p:notesTextViewPr>
    <p:cViewPr>
      <p:scale>
        <a:sx n="100" d="100"/>
        <a:sy n="100" d="100"/>
      </p:scale>
      <p:origin x="0" y="2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ACF2F6-3E5C-4EA2-815C-5514CEDC8459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0CC90-DE8F-4CC8-8DE8-B69C3D1FB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44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i="1" dirty="0" smtClean="0"/>
              <a:t>1) защитная</a:t>
            </a:r>
            <a:r>
              <a:rPr lang="ru-RU" altLang="ru-RU" dirty="0" smtClean="0"/>
              <a:t> (</a:t>
            </a:r>
            <a:r>
              <a:rPr lang="ru-RU" altLang="ru-RU" i="1" dirty="0" smtClean="0"/>
              <a:t>барьерная</a:t>
            </a:r>
            <a:r>
              <a:rPr lang="ru-RU" altLang="ru-RU" dirty="0" smtClean="0"/>
              <a:t>) -  защищает организм от действия механических и химических факторов, ультрафиолетового излучения, проникновения микробов, потери и попадания воды извне;</a:t>
            </a:r>
            <a:endParaRPr lang="en-US" altLang="ru-RU" dirty="0" smtClean="0"/>
          </a:p>
          <a:p>
            <a:r>
              <a:rPr lang="ru-RU" altLang="ru-RU" i="1" dirty="0" smtClean="0"/>
              <a:t>2) терморегуляторная</a:t>
            </a:r>
            <a:r>
              <a:rPr lang="ru-RU" altLang="ru-RU" dirty="0" smtClean="0"/>
              <a:t> за счет излучения тепла и испарения пота;</a:t>
            </a:r>
            <a:endParaRPr lang="en-US" altLang="ru-RU" dirty="0" smtClean="0"/>
          </a:p>
          <a:p>
            <a:r>
              <a:rPr lang="ru-RU" altLang="ru-RU" i="1" dirty="0" smtClean="0"/>
              <a:t>3 ) участие в водно-солевом обмене</a:t>
            </a:r>
            <a:r>
              <a:rPr lang="ru-RU" altLang="ru-RU" dirty="0" smtClean="0"/>
              <a:t> связано с потоотделением</a:t>
            </a:r>
            <a:endParaRPr lang="en-US" altLang="ru-RU" dirty="0" smtClean="0"/>
          </a:p>
          <a:p>
            <a:r>
              <a:rPr lang="ru-RU" altLang="ru-RU" i="1" dirty="0" smtClean="0"/>
              <a:t>4) экскреторная</a:t>
            </a:r>
            <a:r>
              <a:rPr lang="ru-RU" altLang="ru-RU" dirty="0" smtClean="0"/>
              <a:t> выведение с потом продуктов обмена, солей и лекарств</a:t>
            </a:r>
            <a:endParaRPr lang="en-US" altLang="ru-RU" dirty="0" smtClean="0"/>
          </a:p>
          <a:p>
            <a:r>
              <a:rPr lang="ru-RU" altLang="ru-RU" i="1" dirty="0" smtClean="0"/>
              <a:t>5) депонирование крови</a:t>
            </a:r>
            <a:r>
              <a:rPr lang="ru-RU" altLang="ru-RU" dirty="0" smtClean="0"/>
              <a:t> в сосудах кожи может находиться до 1 литра крови»</a:t>
            </a:r>
            <a:endParaRPr lang="en-US" altLang="ru-RU" dirty="0" smtClean="0"/>
          </a:p>
          <a:p>
            <a:r>
              <a:rPr lang="ru-RU" altLang="ru-RU" i="1" dirty="0" smtClean="0"/>
              <a:t>6) эндокринная и метаболическая</a:t>
            </a:r>
            <a:r>
              <a:rPr lang="ru-RU" altLang="ru-RU" dirty="0" smtClean="0"/>
              <a:t> - синтез и накопление витамина D, а также гормонов, </a:t>
            </a:r>
            <a:r>
              <a:rPr lang="ru-RU" altLang="ru-RU" dirty="0" err="1" smtClean="0"/>
              <a:t>ферромонов</a:t>
            </a:r>
            <a:r>
              <a:rPr lang="ru-RU" altLang="ru-RU" dirty="0" smtClean="0"/>
              <a:t>;</a:t>
            </a:r>
            <a:endParaRPr lang="en-US" altLang="ru-RU" dirty="0" smtClean="0"/>
          </a:p>
          <a:p>
            <a:r>
              <a:rPr lang="ru-RU" altLang="ru-RU" i="1" dirty="0" smtClean="0"/>
              <a:t>7) рецепторная</a:t>
            </a:r>
            <a:r>
              <a:rPr lang="ru-RU" altLang="ru-RU" dirty="0" smtClean="0"/>
              <a:t> благодаря наличию многочисленных нервных окончаний.</a:t>
            </a:r>
          </a:p>
          <a:p>
            <a:endParaRPr lang="ru-RU" alt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0CC90-DE8F-4CC8-8DE8-B69C3D1FBBEA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390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i="1" dirty="0" smtClean="0"/>
              <a:t>Загадка </a:t>
            </a:r>
            <a:endParaRPr lang="ru-RU" sz="80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b="1" dirty="0"/>
              <a:t>Мы в нее зимой и летом </a:t>
            </a:r>
            <a:br>
              <a:rPr lang="ru-RU" sz="5400" b="1" dirty="0"/>
            </a:br>
            <a:r>
              <a:rPr lang="ru-RU" sz="5400" b="1" dirty="0"/>
              <a:t>С головы до ног одеты, </a:t>
            </a:r>
            <a:br>
              <a:rPr lang="ru-RU" sz="5400" b="1" dirty="0"/>
            </a:br>
            <a:r>
              <a:rPr lang="ru-RU" sz="5400" b="1" dirty="0"/>
              <a:t>Даже на ночь снять не можем, </a:t>
            </a:r>
            <a:br>
              <a:rPr lang="ru-RU" sz="5400" b="1" dirty="0"/>
            </a:br>
            <a:r>
              <a:rPr lang="ru-RU" sz="5400" b="1" dirty="0"/>
              <a:t>Потому что это…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6093296"/>
            <a:ext cx="51365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Составитель: </a:t>
            </a:r>
            <a:r>
              <a:rPr lang="ru-RU" dirty="0" err="1" smtClean="0"/>
              <a:t>Мухатдинова</a:t>
            </a:r>
            <a:r>
              <a:rPr lang="ru-RU" dirty="0" smtClean="0"/>
              <a:t> Н. Р</a:t>
            </a:r>
            <a:r>
              <a:rPr lang="ru-RU" dirty="0" smtClean="0"/>
              <a:t>., </a:t>
            </a:r>
            <a:r>
              <a:rPr lang="ru-RU" smtClean="0"/>
              <a:t>учитель биологии</a:t>
            </a:r>
            <a:endParaRPr lang="ru-RU" dirty="0" smtClean="0"/>
          </a:p>
          <a:p>
            <a:r>
              <a:rPr lang="ru-RU" dirty="0" smtClean="0"/>
              <a:t>МАОУ «СОШ № 76»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066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dirty="0" smtClean="0"/>
              <a:t>Функции кожи</a:t>
            </a:r>
            <a:endParaRPr lang="ru-RU" sz="6000" b="1" i="1" dirty="0"/>
          </a:p>
        </p:txBody>
      </p:sp>
      <p:sp>
        <p:nvSpPr>
          <p:cNvPr id="4" name="Text Box 8"/>
          <p:cNvSpPr txBox="1">
            <a:spLocks noGrp="1" noChangeArrowheads="1"/>
          </p:cNvSpPr>
          <p:nvPr>
            <p:ph idx="1"/>
          </p:nvPr>
        </p:nvSpPr>
        <p:spPr bwMode="auto">
          <a:xfrm>
            <a:off x="467544" y="1268760"/>
            <a:ext cx="8229600" cy="575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dirty="0"/>
              <a:t>- защитная (барьерная);</a:t>
            </a:r>
          </a:p>
          <a:p>
            <a:pPr>
              <a:spcBef>
                <a:spcPct val="50000"/>
              </a:spcBef>
            </a:pPr>
            <a:r>
              <a:rPr lang="ru-RU" altLang="ru-RU" b="1" dirty="0"/>
              <a:t>- терморегуляторная;</a:t>
            </a:r>
          </a:p>
          <a:p>
            <a:pPr>
              <a:spcBef>
                <a:spcPct val="50000"/>
              </a:spcBef>
            </a:pPr>
            <a:r>
              <a:rPr lang="ru-RU" altLang="ru-RU" b="1" dirty="0"/>
              <a:t>- участие в водно-солевом обмене;</a:t>
            </a:r>
          </a:p>
          <a:p>
            <a:pPr>
              <a:spcBef>
                <a:spcPct val="50000"/>
              </a:spcBef>
            </a:pPr>
            <a:r>
              <a:rPr lang="ru-RU" altLang="ru-RU" b="1" dirty="0"/>
              <a:t>- экскреторная;</a:t>
            </a:r>
          </a:p>
          <a:p>
            <a:pPr>
              <a:spcBef>
                <a:spcPct val="50000"/>
              </a:spcBef>
            </a:pPr>
            <a:r>
              <a:rPr lang="ru-RU" altLang="ru-RU" b="1" dirty="0"/>
              <a:t>- депонирование крови;</a:t>
            </a:r>
          </a:p>
          <a:p>
            <a:pPr>
              <a:spcBef>
                <a:spcPct val="50000"/>
              </a:spcBef>
            </a:pPr>
            <a:r>
              <a:rPr lang="ru-RU" altLang="ru-RU" b="1" dirty="0"/>
              <a:t>- эндокринная и метаболическая;</a:t>
            </a:r>
          </a:p>
          <a:p>
            <a:pPr>
              <a:spcBef>
                <a:spcPct val="50000"/>
              </a:spcBef>
            </a:pPr>
            <a:r>
              <a:rPr lang="ru-RU" altLang="ru-RU" b="1" dirty="0"/>
              <a:t>- рецепторная;</a:t>
            </a:r>
          </a:p>
          <a:p>
            <a:pPr>
              <a:spcBef>
                <a:spcPct val="50000"/>
              </a:spcBef>
            </a:pPr>
            <a:r>
              <a:rPr lang="ru-RU" altLang="ru-RU" b="1" dirty="0"/>
              <a:t>- участие в дыхании.</a:t>
            </a:r>
          </a:p>
        </p:txBody>
      </p:sp>
    </p:spTree>
    <p:extLst>
      <p:ext uri="{BB962C8B-B14F-4D97-AF65-F5344CB8AC3E}">
        <p14:creationId xmlns:p14="http://schemas.microsoft.com/office/powerpoint/2010/main" val="304150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Бронзовый купидо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4824412" cy="357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179512" y="5000526"/>
            <a:ext cx="54006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dirty="0"/>
              <a:t>На одном из празднеств в Риме тело мальчика, изображающего купидона, выкрасили бронзовой краской, которая закрывала все кожные поры, и к концу дня мальчик умер.</a:t>
            </a:r>
            <a:br>
              <a:rPr lang="ru-RU" altLang="ru-RU" sz="2400" dirty="0"/>
            </a:br>
            <a:endParaRPr lang="ru-RU" altLang="ru-RU" sz="2400" dirty="0"/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5220072" y="1571626"/>
            <a:ext cx="3529013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dirty="0"/>
              <a:t>   Через кожу за сутки при температуре +30</a:t>
            </a:r>
            <a:r>
              <a:rPr lang="en-US" altLang="ru-RU" sz="2400" b="1" dirty="0"/>
              <a:t>˚</a:t>
            </a:r>
            <a:r>
              <a:rPr lang="en-US" altLang="ru-RU" sz="2400" dirty="0"/>
              <a:t>C</a:t>
            </a:r>
            <a:r>
              <a:rPr lang="ru-RU" altLang="ru-RU" sz="2400" dirty="0"/>
              <a:t> выводится 7-9 г углекислого газа и поглощается 3-4 г кислорода. Это составляет 2% всего газообмена в организме.</a:t>
            </a: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5580112" y="5019477"/>
            <a:ext cx="3529013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b="1" dirty="0"/>
              <a:t>Каков механизм участия кожи в дыхании?</a:t>
            </a:r>
          </a:p>
        </p:txBody>
      </p:sp>
      <p:sp>
        <p:nvSpPr>
          <p:cNvPr id="7" name="Text Box 13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430639"/>
            <a:ext cx="8229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4800" b="1" dirty="0" smtClean="0"/>
              <a:t>Дыхание </a:t>
            </a:r>
            <a:r>
              <a:rPr lang="ru-RU" altLang="ru-RU" sz="4800" b="1" dirty="0"/>
              <a:t>кожи</a:t>
            </a:r>
          </a:p>
        </p:txBody>
      </p:sp>
    </p:spTree>
    <p:extLst>
      <p:ext uri="{BB962C8B-B14F-4D97-AF65-F5344CB8AC3E}">
        <p14:creationId xmlns:p14="http://schemas.microsoft.com/office/powerpoint/2010/main" val="364441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dirty="0" smtClean="0"/>
              <a:t>Кожные «сюрпризы»</a:t>
            </a:r>
            <a:endParaRPr lang="ru-RU" dirty="0"/>
          </a:p>
        </p:txBody>
      </p:sp>
      <p:pic>
        <p:nvPicPr>
          <p:cNvPr id="6" name="Picture 6" descr="Ихтиоз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1"/>
            <a:ext cx="4670215" cy="421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60735" y="5964126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И</a:t>
            </a:r>
            <a:r>
              <a:rPr lang="ru-RU" sz="3600" dirty="0" smtClean="0"/>
              <a:t>хтиоз</a:t>
            </a:r>
            <a:endParaRPr lang="ru-RU" sz="3600" dirty="0"/>
          </a:p>
        </p:txBody>
      </p:sp>
      <p:pic>
        <p:nvPicPr>
          <p:cNvPr id="8" name="Picture 4" descr="Кожный ро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068" y="1556792"/>
            <a:ext cx="3482380" cy="421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220072" y="5926404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Кожный рог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7133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dirty="0" smtClean="0"/>
              <a:t>Кожные «сюрпризы»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11" y="1628800"/>
            <a:ext cx="4630114" cy="37444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520" y="5805264"/>
            <a:ext cx="38527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/>
              <a:t>акантокератодермия</a:t>
            </a:r>
            <a:endParaRPr lang="ru-RU" sz="32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0648" y="1638258"/>
            <a:ext cx="3899824" cy="37349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76056" y="5805264"/>
            <a:ext cx="23441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/>
              <a:t>Гипертрихоз</a:t>
            </a:r>
          </a:p>
        </p:txBody>
      </p:sp>
    </p:spTree>
    <p:extLst>
      <p:ext uri="{BB962C8B-B14F-4D97-AF65-F5344CB8AC3E}">
        <p14:creationId xmlns:p14="http://schemas.microsoft.com/office/powerpoint/2010/main" val="51731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dirty="0" smtClean="0"/>
              <a:t>Кожные «сюрпризы»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76808"/>
            <a:ext cx="7323162" cy="5090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20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/>
              <a:t>Рецепторная функция кожи</a:t>
            </a:r>
            <a:endParaRPr lang="ru-RU" sz="4800" b="1" i="1" dirty="0"/>
          </a:p>
        </p:txBody>
      </p:sp>
      <p:pic>
        <p:nvPicPr>
          <p:cNvPr id="4" name="Picture 4" descr="Тепловые рецепторы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208" y="1268760"/>
            <a:ext cx="8782287" cy="5276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262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/>
              <a:t>Рецепторная функция кожи</a:t>
            </a:r>
            <a:endParaRPr lang="ru-RU" sz="4800" b="1" i="1" dirty="0"/>
          </a:p>
        </p:txBody>
      </p:sp>
      <p:pic>
        <p:nvPicPr>
          <p:cNvPr id="5" name="Picture 4" descr="Прикосновение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0" y="1268760"/>
            <a:ext cx="9020440" cy="5260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919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/>
              <a:t>Рецепторная функция кожи</a:t>
            </a:r>
            <a:endParaRPr lang="ru-RU" sz="4800" b="1" i="1" dirty="0"/>
          </a:p>
        </p:txBody>
      </p:sp>
      <p:pic>
        <p:nvPicPr>
          <p:cNvPr id="6" name="Picture 4" descr="Болевые рецепторы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52" y="1340768"/>
            <a:ext cx="8983324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688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Холод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8817665" cy="513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/>
              <a:t>Рецепторная функция кожи</a:t>
            </a:r>
            <a:endParaRPr lang="ru-RU" sz="4800" b="1" i="1" dirty="0"/>
          </a:p>
        </p:txBody>
      </p:sp>
    </p:spTree>
    <p:extLst>
      <p:ext uri="{BB962C8B-B14F-4D97-AF65-F5344CB8AC3E}">
        <p14:creationId xmlns:p14="http://schemas.microsoft.com/office/powerpoint/2010/main" val="185440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584176"/>
          </a:xfrm>
        </p:spPr>
        <p:txBody>
          <a:bodyPr>
            <a:noAutofit/>
          </a:bodyPr>
          <a:lstStyle/>
          <a:p>
            <a:r>
              <a:rPr lang="ru-RU" sz="6000" b="1" smtClean="0"/>
              <a:t>Кожа – наружный покровный орган</a:t>
            </a:r>
            <a:endParaRPr lang="ru-RU" sz="6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r>
              <a:rPr lang="ru-RU" sz="4800" smtClean="0"/>
              <a:t>Кожа</a:t>
            </a:r>
          </a:p>
          <a:p>
            <a:r>
              <a:rPr lang="ru-RU" sz="4800" smtClean="0"/>
              <a:t>Волосы</a:t>
            </a:r>
          </a:p>
          <a:p>
            <a:r>
              <a:rPr lang="ru-RU" sz="4800" smtClean="0"/>
              <a:t>Ногти </a:t>
            </a:r>
            <a:endParaRPr lang="ru-RU" sz="4800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2978258" y="3429000"/>
            <a:ext cx="576064" cy="1296144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tx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707904" y="3429000"/>
            <a:ext cx="36724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Производные кожи</a:t>
            </a:r>
            <a:endParaRPr lang="ru-RU" sz="4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744" y="4937080"/>
            <a:ext cx="2493640" cy="166984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204864"/>
            <a:ext cx="224790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11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Строение кожи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8" y="5692"/>
            <a:ext cx="9124302" cy="7319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476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4" descr="Строение кожи -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3" y="27138"/>
            <a:ext cx="9103031" cy="683086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180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i="1" dirty="0" smtClean="0"/>
              <a:t>Строение кожи</a:t>
            </a:r>
            <a:endParaRPr lang="ru-RU" sz="66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9968" y="1340768"/>
            <a:ext cx="2736304" cy="70788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эпидермис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801328" y="1340768"/>
            <a:ext cx="1582549" cy="70788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ru-RU" sz="4000" dirty="0" smtClean="0"/>
              <a:t>дерма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6275879" y="1355867"/>
            <a:ext cx="2562112" cy="70788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ru-RU" sz="4000" dirty="0" smtClean="0"/>
              <a:t>гиподерма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891411" y="2276872"/>
            <a:ext cx="1799660" cy="646331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ru-RU" sz="3600" dirty="0" smtClean="0"/>
              <a:t>пигмент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635082" y="2236347"/>
            <a:ext cx="2377078" cy="95410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Сальные железы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635082" y="3271971"/>
            <a:ext cx="2755050" cy="52322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ru-RU" sz="2800" dirty="0" smtClean="0"/>
              <a:t>Потовые железы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621414" y="3795191"/>
            <a:ext cx="3469989" cy="52322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Волосяные </a:t>
            </a:r>
            <a:r>
              <a:rPr lang="ru-RU" sz="2800" dirty="0" err="1" smtClean="0"/>
              <a:t>фоликулы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610106" y="4318411"/>
            <a:ext cx="2722220" cy="52322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ru-RU" sz="2800" dirty="0" smtClean="0"/>
              <a:t>Рецепторы кожи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610106" y="4841631"/>
            <a:ext cx="3413691" cy="52322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Кровеносные сосуды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3610106" y="5364851"/>
            <a:ext cx="3266985" cy="52322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ru-RU" sz="2800" dirty="0" smtClean="0"/>
              <a:t>Нервные окончания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3635082" y="5888071"/>
            <a:ext cx="1547902" cy="52322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мышцы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6531425" y="2236347"/>
            <a:ext cx="2217039" cy="1077218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Подкожная клетчатка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8189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i="1" dirty="0" smtClean="0"/>
              <a:t>От чего зависит цвет кожи?</a:t>
            </a:r>
            <a:endParaRPr lang="ru-RU" sz="5400" b="1" i="1" dirty="0"/>
          </a:p>
        </p:txBody>
      </p:sp>
      <p:pic>
        <p:nvPicPr>
          <p:cNvPr id="5" name="Picture 2" descr="Расы человека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0808"/>
            <a:ext cx="2262981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7"/>
          <p:cNvSpPr txBox="1">
            <a:spLocks noGrp="1" noChangeArrowheads="1"/>
          </p:cNvSpPr>
          <p:nvPr>
            <p:ph sz="half" idx="2"/>
          </p:nvPr>
        </p:nvSpPr>
        <p:spPr bwMode="auto">
          <a:xfrm>
            <a:off x="3015737" y="1522893"/>
            <a:ext cx="5877437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ru-RU" altLang="ru-RU" sz="2000" dirty="0" smtClean="0"/>
              <a:t>   </a:t>
            </a:r>
            <a:r>
              <a:rPr lang="ru-RU" altLang="ru-RU" sz="2000" dirty="0"/>
              <a:t>Темная кожа негроидной расы объясняется большим количеством в ней меланина, чем у представителей других рас.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015738" y="2538556"/>
            <a:ext cx="5877437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/>
              <a:t>     Меланин защищает кожу, блокируя ультрафиолетовые лучи, воздействию которых подвергаются жители солнечной Африки.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015738" y="3474090"/>
            <a:ext cx="612826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/>
              <a:t>     Вторым пигментом человеческой кожи является каротин. Это желтое вещество, которое помимо человеческой кожи присутствует в моркови, а также желтке яйца. Как и меланин, каротин есть в коже всех людей мира. Но наибольшее его количество в коже народов Восточной Азии. Это придает их лицам желтоватый оттенок.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015738" y="5696501"/>
            <a:ext cx="612826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/>
              <a:t>     У европеоидов наблюдается низкое содержание и меланина, и каротина.</a:t>
            </a:r>
          </a:p>
        </p:txBody>
      </p:sp>
    </p:spTree>
    <p:extLst>
      <p:ext uri="{BB962C8B-B14F-4D97-AF65-F5344CB8AC3E}">
        <p14:creationId xmlns:p14="http://schemas.microsoft.com/office/powerpoint/2010/main" val="194086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i="1" dirty="0" smtClean="0"/>
              <a:t>Производные кожи/кожные роговые образования</a:t>
            </a:r>
            <a:endParaRPr lang="ru-RU" sz="4800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772816"/>
            <a:ext cx="4040188" cy="639762"/>
          </a:xfrm>
        </p:spPr>
        <p:txBody>
          <a:bodyPr>
            <a:noAutofit/>
          </a:bodyPr>
          <a:lstStyle/>
          <a:p>
            <a:r>
              <a:rPr lang="ru-RU" sz="4800" i="1" u="sng" dirty="0" smtClean="0"/>
              <a:t>Волосы </a:t>
            </a:r>
            <a:endParaRPr lang="ru-RU" sz="4800" i="1" u="sng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36912"/>
            <a:ext cx="3840427" cy="3888432"/>
          </a:xfrm>
        </p:spPr>
      </p:pic>
      <p:pic>
        <p:nvPicPr>
          <p:cNvPr id="8" name="Picture 8" descr="Image003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988840"/>
            <a:ext cx="2376264" cy="4466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99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Волосы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38420"/>
            <a:ext cx="9144000" cy="5719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v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6" y="1823090"/>
            <a:ext cx="561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v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667" y="1268760"/>
            <a:ext cx="919377" cy="554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3" descr="v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3706" y="1268760"/>
            <a:ext cx="1072135" cy="554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v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0" y="4014789"/>
            <a:ext cx="1338228" cy="241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 descr="v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811" y="4005263"/>
            <a:ext cx="1450890" cy="24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2" descr="v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014790"/>
            <a:ext cx="1324902" cy="2416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7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-11928" y="-116235"/>
            <a:ext cx="9144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b="1" dirty="0"/>
              <a:t>От чего зависит форма волос? Почему волосы могут быть прямыми, волнистыми или  кудрявыми?</a:t>
            </a:r>
          </a:p>
        </p:txBody>
      </p:sp>
    </p:spTree>
    <p:extLst>
      <p:ext uri="{BB962C8B-B14F-4D97-AF65-F5344CB8AC3E}">
        <p14:creationId xmlns:p14="http://schemas.microsoft.com/office/powerpoint/2010/main" val="62928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4800" i="1" u="sng" dirty="0" smtClean="0"/>
              <a:t>Ногти </a:t>
            </a:r>
            <a:endParaRPr lang="ru-RU" sz="4800" i="1" u="sng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i="1" dirty="0" smtClean="0"/>
              <a:t>Производные кожи/кожные роговые образования</a:t>
            </a:r>
            <a:endParaRPr lang="ru-RU" sz="4800" b="1" i="1" dirty="0"/>
          </a:p>
        </p:txBody>
      </p:sp>
      <p:pic>
        <p:nvPicPr>
          <p:cNvPr id="8" name="Picture 4" descr="Строение ногтя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2856"/>
            <a:ext cx="6120680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Image0008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1700" y="1988840"/>
            <a:ext cx="3162300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Прямая со стрелкой 10"/>
          <p:cNvCxnSpPr/>
          <p:nvPr/>
        </p:nvCxnSpPr>
        <p:spPr>
          <a:xfrm flipV="1">
            <a:off x="6660232" y="3068960"/>
            <a:ext cx="0" cy="93610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8244408" y="3068960"/>
            <a:ext cx="0" cy="201622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084168" y="4077072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Обезьяна </a:t>
            </a:r>
            <a:endParaRPr lang="ru-RU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6880046" y="5148481"/>
            <a:ext cx="27287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Кошка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1402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423</Words>
  <Application>Microsoft Office PowerPoint</Application>
  <PresentationFormat>Экран (4:3)</PresentationFormat>
  <Paragraphs>66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Загадка </vt:lpstr>
      <vt:lpstr>Кожа – наружный покровный орган</vt:lpstr>
      <vt:lpstr>Презентация PowerPoint</vt:lpstr>
      <vt:lpstr>Презентация PowerPoint</vt:lpstr>
      <vt:lpstr>Строение кожи</vt:lpstr>
      <vt:lpstr>От чего зависит цвет кожи?</vt:lpstr>
      <vt:lpstr>Производные кожи/кожные роговые образования</vt:lpstr>
      <vt:lpstr>От чего зависит форма волос? Почему волосы могут быть прямыми, волнистыми или  кудрявыми?</vt:lpstr>
      <vt:lpstr>Производные кожи/кожные роговые образования</vt:lpstr>
      <vt:lpstr>Функции кожи</vt:lpstr>
      <vt:lpstr>Дыхание кожи</vt:lpstr>
      <vt:lpstr>Кожные «сюрпризы»</vt:lpstr>
      <vt:lpstr>Кожные «сюрпризы»</vt:lpstr>
      <vt:lpstr>Кожные «сюрпризы»</vt:lpstr>
      <vt:lpstr>Рецепторная функция кожи</vt:lpstr>
      <vt:lpstr>Рецепторная функция кожи</vt:lpstr>
      <vt:lpstr>Рецепторная функция кожи</vt:lpstr>
      <vt:lpstr>Рецепторная функция кожи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Загадка</dc:title>
  <dc:creator>1</dc:creator>
  <cp:lastModifiedBy>User</cp:lastModifiedBy>
  <cp:revision>11</cp:revision>
  <dcterms:created xsi:type="dcterms:W3CDTF">2014-05-14T05:28:21Z</dcterms:created>
  <dcterms:modified xsi:type="dcterms:W3CDTF">2020-02-13T07:59:47Z</dcterms:modified>
</cp:coreProperties>
</file>